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9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0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1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25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4"/>
  </p:notesMasterIdLst>
  <p:sldIdLst>
    <p:sldId id="256" r:id="rId2"/>
    <p:sldId id="285" r:id="rId3"/>
    <p:sldId id="286" r:id="rId4"/>
    <p:sldId id="287" r:id="rId5"/>
    <p:sldId id="288" r:id="rId6"/>
    <p:sldId id="290" r:id="rId7"/>
    <p:sldId id="289" r:id="rId8"/>
    <p:sldId id="291" r:id="rId9"/>
    <p:sldId id="292" r:id="rId10"/>
    <p:sldId id="294" r:id="rId11"/>
    <p:sldId id="297" r:id="rId12"/>
    <p:sldId id="298" r:id="rId13"/>
    <p:sldId id="328" r:id="rId14"/>
    <p:sldId id="299" r:id="rId15"/>
    <p:sldId id="329" r:id="rId16"/>
    <p:sldId id="330" r:id="rId17"/>
    <p:sldId id="331" r:id="rId18"/>
    <p:sldId id="353" r:id="rId19"/>
    <p:sldId id="354" r:id="rId20"/>
    <p:sldId id="333" r:id="rId21"/>
    <p:sldId id="332" r:id="rId22"/>
    <p:sldId id="352" r:id="rId23"/>
    <p:sldId id="349" r:id="rId24"/>
    <p:sldId id="347" r:id="rId25"/>
    <p:sldId id="346" r:id="rId26"/>
    <p:sldId id="350" r:id="rId27"/>
    <p:sldId id="348" r:id="rId28"/>
    <p:sldId id="301" r:id="rId29"/>
    <p:sldId id="302" r:id="rId30"/>
    <p:sldId id="355" r:id="rId31"/>
    <p:sldId id="335" r:id="rId32"/>
    <p:sldId id="308" r:id="rId33"/>
    <p:sldId id="334" r:id="rId34"/>
    <p:sldId id="304" r:id="rId35"/>
    <p:sldId id="311" r:id="rId36"/>
    <p:sldId id="310" r:id="rId37"/>
    <p:sldId id="306" r:id="rId38"/>
    <p:sldId id="315" r:id="rId39"/>
    <p:sldId id="351" r:id="rId40"/>
    <p:sldId id="317" r:id="rId41"/>
    <p:sldId id="318" r:id="rId42"/>
    <p:sldId id="336" r:id="rId43"/>
    <p:sldId id="337" r:id="rId44"/>
    <p:sldId id="338" r:id="rId45"/>
    <p:sldId id="339" r:id="rId46"/>
    <p:sldId id="340" r:id="rId47"/>
    <p:sldId id="341" r:id="rId48"/>
    <p:sldId id="342" r:id="rId49"/>
    <p:sldId id="343" r:id="rId50"/>
    <p:sldId id="344" r:id="rId51"/>
    <p:sldId id="345" r:id="rId52"/>
    <p:sldId id="356" r:id="rId53"/>
    <p:sldId id="319" r:id="rId54"/>
    <p:sldId id="320" r:id="rId55"/>
    <p:sldId id="321" r:id="rId56"/>
    <p:sldId id="322" r:id="rId57"/>
    <p:sldId id="324" r:id="rId58"/>
    <p:sldId id="323" r:id="rId59"/>
    <p:sldId id="325" r:id="rId60"/>
    <p:sldId id="326" r:id="rId61"/>
    <p:sldId id="327" r:id="rId62"/>
    <p:sldId id="314" r:id="rId63"/>
  </p:sldIdLst>
  <p:sldSz cx="9144000" cy="5143500" type="screen16x9"/>
  <p:notesSz cx="6858000" cy="9144000"/>
  <p:embeddedFontLst>
    <p:embeddedFont>
      <p:font typeface="Titillium Web" panose="020B0604020202020204" charset="0"/>
      <p:regular r:id="rId65"/>
      <p:bold r:id="rId66"/>
      <p:italic r:id="rId67"/>
      <p:boldItalic r:id="rId68"/>
    </p:embeddedFont>
    <p:embeddedFont>
      <p:font typeface="Titillium Web Light" panose="020B0604020202020204" charset="0"/>
      <p:regular r:id="rId69"/>
      <p:bold r:id="rId70"/>
      <p:italic r:id="rId71"/>
      <p:boldItalic r:id="rId72"/>
    </p:embeddedFont>
    <p:embeddedFont>
      <p:font typeface="Dosis Light" panose="020B0604020202020204" charset="0"/>
      <p:regular r:id="rId73"/>
      <p:bold r:id="rId74"/>
    </p:embeddedFont>
    <p:embeddedFont>
      <p:font typeface="Dosis" panose="020B0604020202020204" charset="0"/>
      <p:regular r:id="rId75"/>
      <p:bold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8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9492963-D016-45CC-9F28-427D7EC541E1}">
  <a:tblStyle styleId="{09492963-D016-45CC-9F28-427D7EC541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29" autoAdjust="0"/>
  </p:normalViewPr>
  <p:slideViewPr>
    <p:cSldViewPr snapToGrid="0">
      <p:cViewPr varScale="1">
        <p:scale>
          <a:sx n="98" d="100"/>
          <a:sy n="98" d="100"/>
        </p:scale>
        <p:origin x="3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76" Type="http://schemas.openxmlformats.org/officeDocument/2006/relationships/font" Target="fonts/font12.fntdata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font" Target="fonts/font10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font" Target="fonts/font9.fntdata"/><Relationship Id="rId78" Type="http://schemas.openxmlformats.org/officeDocument/2006/relationships/viewProps" Target="viewProps.xml"/><Relationship Id="rId8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Login (Hours)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12.25</c:v>
                </c:pt>
                <c:pt idx="4">
                  <c:v>12.25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0D-432E-8A1A-5BEDE2CEC8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administrative hours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53.12</c:v>
                </c:pt>
                <c:pt idx="1">
                  <c:v>48.87</c:v>
                </c:pt>
                <c:pt idx="2">
                  <c:v>57.12</c:v>
                </c:pt>
                <c:pt idx="3">
                  <c:v>53.12</c:v>
                </c:pt>
                <c:pt idx="4">
                  <c:v>45.87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CC-4820-ADC3-E223441368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programming hours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83.9</c:v>
                </c:pt>
                <c:pt idx="1">
                  <c:v>90.65</c:v>
                </c:pt>
                <c:pt idx="2">
                  <c:v>99.9</c:v>
                </c:pt>
                <c:pt idx="3">
                  <c:v>103.98</c:v>
                </c:pt>
                <c:pt idx="4">
                  <c:v>97.66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23-479C-8876-2424263B05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Cumulative hours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137.02000000000001</c:v>
                </c:pt>
                <c:pt idx="1">
                  <c:v>139.52000000000001</c:v>
                </c:pt>
                <c:pt idx="2">
                  <c:v>157.02000000000001</c:v>
                </c:pt>
                <c:pt idx="3">
                  <c:v>157.1</c:v>
                </c:pt>
                <c:pt idx="4">
                  <c:v>143.53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13-42B1-A167-D5221CA9B8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Task Metric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Iteration 1</c:v>
                </c:pt>
                <c:pt idx="1">
                  <c:v>Iteration 2</c:v>
                </c:pt>
                <c:pt idx="2">
                  <c:v>Iteration 3</c:v>
                </c:pt>
                <c:pt idx="3">
                  <c:v>Iteration 4</c:v>
                </c:pt>
                <c:pt idx="4">
                  <c:v>Iteration 5</c:v>
                </c:pt>
                <c:pt idx="5">
                  <c:v>Iteration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1.4</c:v>
                </c:pt>
                <c:pt idx="1">
                  <c:v>1.25</c:v>
                </c:pt>
                <c:pt idx="2">
                  <c:v>1.214</c:v>
                </c:pt>
                <c:pt idx="3">
                  <c:v>1</c:v>
                </c:pt>
                <c:pt idx="4">
                  <c:v>1</c:v>
                </c:pt>
                <c:pt idx="5">
                  <c:v>1.1000000000000001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13-42B1-A167-D5221CA9B8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Bug metric by iteration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Iteration 1</c:v>
                </c:pt>
                <c:pt idx="1">
                  <c:v>Iteration 2</c:v>
                </c:pt>
                <c:pt idx="2">
                  <c:v>Iteration 3</c:v>
                </c:pt>
                <c:pt idx="3">
                  <c:v>Iteration 4</c:v>
                </c:pt>
                <c:pt idx="4">
                  <c:v>Iteration 5</c:v>
                </c:pt>
                <c:pt idx="5">
                  <c:v>Iteration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9</c:v>
                </c:pt>
                <c:pt idx="3">
                  <c:v>0</c:v>
                </c:pt>
                <c:pt idx="4">
                  <c:v>28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05-45E2-9AE5-2158BC03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Git Commits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52</c:v>
                </c:pt>
                <c:pt idx="1">
                  <c:v>61</c:v>
                </c:pt>
                <c:pt idx="2">
                  <c:v>58</c:v>
                </c:pt>
                <c:pt idx="3">
                  <c:v>87</c:v>
                </c:pt>
                <c:pt idx="4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05-45E2-9AE5-2158BC03F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Bootstrap (Hours)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63.06</c:v>
                </c:pt>
                <c:pt idx="1">
                  <c:v>7.25</c:v>
                </c:pt>
                <c:pt idx="2">
                  <c:v>6.96</c:v>
                </c:pt>
                <c:pt idx="3">
                  <c:v>29.77</c:v>
                </c:pt>
                <c:pt idx="4">
                  <c:v>33.58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94-4505-87E5-2B17080DAC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Breakdown (Hours)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21.75</c:v>
                </c:pt>
                <c:pt idx="2">
                  <c:v>15.5</c:v>
                </c:pt>
                <c:pt idx="3">
                  <c:v>3.5</c:v>
                </c:pt>
                <c:pt idx="4">
                  <c:v>5.75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97-43F6-9B62-F74C2ED3D7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Top-k popular places (Hours)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15.5</c:v>
                </c:pt>
                <c:pt idx="2">
                  <c:v>18</c:v>
                </c:pt>
                <c:pt idx="3">
                  <c:v>2.5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2F-42DC-9DBE-82677C4149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Top-k companions (Hours)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8.1999999999999993</c:v>
                </c:pt>
                <c:pt idx="2">
                  <c:v>14.5</c:v>
                </c:pt>
                <c:pt idx="3">
                  <c:v>1</c:v>
                </c:pt>
                <c:pt idx="4">
                  <c:v>11.7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2F-42DC-9DBE-82677C4149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Top-k next places (Hours)</c:v>
                </c:pt>
              </c:strCache>
            </c:strRef>
          </c:tx>
          <c:spPr>
            <a:solidFill>
              <a:schemeClr val="tx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3.125</c:v>
                </c:pt>
                <c:pt idx="2">
                  <c:v>3</c:v>
                </c:pt>
                <c:pt idx="3">
                  <c:v>3.125</c:v>
                </c:pt>
                <c:pt idx="4">
                  <c:v>2.75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2F-42DC-9DBE-82677C4149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Heatmap (Hours)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4</c:v>
                </c:pt>
                <c:pt idx="2">
                  <c:v>6.5</c:v>
                </c:pt>
                <c:pt idx="3">
                  <c:v>2.5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B2-4163-8BC1-ED3E09C60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AGD (Hours)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7.5</c:v>
                </c:pt>
                <c:pt idx="1">
                  <c:v>8.5</c:v>
                </c:pt>
                <c:pt idx="2">
                  <c:v>19.170000000000002</c:v>
                </c:pt>
                <c:pt idx="3">
                  <c:v>35.17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19-49E4-A198-295F9D1E24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 (Hours)</c:v>
                </c:pt>
              </c:strCache>
            </c:strRef>
          </c:tx>
          <c:spPr>
            <a:solidFill>
              <a:schemeClr val="tx2">
                <a:lumMod val="10000"/>
              </a:schemeClr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Eugene</c:v>
                </c:pt>
                <c:pt idx="1">
                  <c:v>Feng Feng</c:v>
                </c:pt>
                <c:pt idx="2">
                  <c:v>Jane</c:v>
                </c:pt>
                <c:pt idx="3">
                  <c:v>Jorden</c:v>
                </c:pt>
                <c:pt idx="4">
                  <c:v>Wei Ling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2.4300000000000002</c:v>
                </c:pt>
                <c:pt idx="1">
                  <c:v>13.7</c:v>
                </c:pt>
                <c:pt idx="2">
                  <c:v>4.8</c:v>
                </c:pt>
                <c:pt idx="3">
                  <c:v>19.05</c:v>
                </c:pt>
                <c:pt idx="4">
                  <c:v>30.38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1F-4C34-B94C-A71A0255D7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6109568"/>
        <c:axId val="436109896"/>
      </c:barChart>
      <c:catAx>
        <c:axId val="43610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896"/>
        <c:crosses val="autoZero"/>
        <c:auto val="1"/>
        <c:lblAlgn val="ctr"/>
        <c:lblOffset val="100"/>
        <c:noMultiLvlLbl val="0"/>
      </c:catAx>
      <c:valAx>
        <c:axId val="436109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610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Shape 38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Shape 3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4396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954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0611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6337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52608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2787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79046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03977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2639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218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8017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92252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8625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the programming tasks from the non-programming tasks. For programming tasks, show us the task allocation as well as the hours spent by each team member.</a:t>
            </a:r>
          </a:p>
          <a:p>
            <a:r>
              <a:rPr lang="en-SG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why your work allocation was fair. Show us absolute numbers as well as percentages.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8872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9483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34539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68270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99703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66021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71905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7379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Don’t copy and paste from spreadsheet. Show timeline representation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08905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4700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3387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482630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Task Metric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15697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70399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32792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17561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63477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7830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155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062721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9422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48876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56523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07569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23451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3082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37035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448290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663446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4509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8207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08176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387850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919942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5102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978583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533290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49468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524422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681957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0887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63700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712964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Reference slides for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888204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Every slide below this is for design references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0220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4794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Shape 39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Shape 3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49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3635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buClr>
                <a:srgbClr val="80BFB7"/>
              </a:buClr>
              <a:buSzPct val="100000"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Shape 1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2" name="Shape 9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Shape 9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12" name="Shape 21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Shape 21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Shape 42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Shape 1045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6" name="Shape 1046"/>
          <p:cNvSpPr txBox="1"/>
          <p:nvPr/>
        </p:nvSpPr>
        <p:spPr>
          <a:xfrm>
            <a:off x="659925" y="414075"/>
            <a:ext cx="7524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0">
                <a:solidFill>
                  <a:srgbClr val="D3EBD5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1047" name="Shape 1047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048" name="Shape 1048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9" name="Shape 1049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0" name="Shape 1050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5" name="Shape 1055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6" name="Shape 1056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7" name="Shape 1057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8" name="Shape 1058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9" name="Shape 1059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0" name="Shape 1060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1" name="Shape 1061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2" name="Shape 106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3" name="Shape 1063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4" name="Shape 1064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5" name="Shape 1065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6" name="Shape 1066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7" name="Shape 1067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8" name="Shape 1068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9" name="Shape 1069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0" name="Shape 1070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1" name="Shape 1071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2" name="Shape 107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3" name="Shape 1073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4" name="Shape 1074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5" name="Shape 1075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6" name="Shape 1076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7" name="Shape 1077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8" name="Shape 1078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9" name="Shape 1079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0" name="Shape 1080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1" name="Shape 1081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2" name="Shape 108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3" name="Shape 1083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4" name="Shape 1084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5" name="Shape 1085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6" name="Shape 1086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7" name="Shape 1087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8" name="Shape 1088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9" name="Shape 1089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0" name="Shape 1090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1" name="Shape 1091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2" name="Shape 109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3" name="Shape 1093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4" name="Shape 1094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5" name="Shape 1095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6" name="Shape 1096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7" name="Shape 1097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8" name="Shape 1098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9" name="Shape 1099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0" name="Shape 1100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1" name="Shape 1101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2" name="Shape 110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3" name="Shape 1103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4" name="Shape 1104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5" name="Shape 1105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6" name="Shape 1106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7" name="Shape 1107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8" name="Shape 1108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9" name="Shape 1109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0" name="Shape 1110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1" name="Shape 1111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2" name="Shape 111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3" name="Shape 1113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5" name="Shape 1115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6" name="Shape 1116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8" name="Shape 1118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9" name="Shape 1119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0" name="Shape 1120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1" name="Shape 1121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2" name="Shape 112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3" name="Shape 1123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4" name="Shape 1124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5" name="Shape 1125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6" name="Shape 1126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7" name="Shape 1127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28" name="Shape 1128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1129" name="Shape 1129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0" name="Shape 1130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1" name="Shape 1131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2" name="Shape 113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3" name="Shape 1133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4" name="Shape 1134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5" name="Shape 1135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6" name="Shape 1136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7" name="Shape 1137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8" name="Shape 1138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9" name="Shape 1139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0" name="Shape 1140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1" name="Shape 1141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2" name="Shape 114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3" name="Shape 1143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4" name="Shape 1144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5" name="Shape 1145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6" name="Shape 1146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7" name="Shape 1147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8" name="Shape 1148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9" name="Shape 1149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0" name="Shape 1150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1" name="Shape 1151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2" name="Shape 115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3" name="Shape 1153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4" name="Shape 1154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6" name="Shape 1156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7" name="Shape 1157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8" name="Shape 1158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9" name="Shape 1159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0" name="Shape 1160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1" name="Shape 1161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2" name="Shape 116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3" name="Shape 1163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4" name="Shape 1164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5" name="Shape 1165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6" name="Shape 1166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7" name="Shape 1167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8" name="Shape 1168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9" name="Shape 1169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0" name="Shape 1170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1" name="Shape 1171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2" name="Shape 117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3" name="Shape 1173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4" name="Shape 1174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5" name="Shape 1175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8" name="Shape 1178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9" name="Shape 1179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1" name="Shape 1181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2" name="Shape 118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3" name="Shape 1183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4" name="Shape 1184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5" name="Shape 1185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6" name="Shape 1186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7" name="Shape 1187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8" name="Shape 1188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9" name="Shape 1189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0" name="Shape 1190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1" name="Shape 1191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2" name="Shape 119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3" name="Shape 1193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4" name="Shape 1194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5" name="Shape 1195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6" name="Shape 1196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7" name="Shape 1197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8" name="Shape 1198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9" name="Shape 1199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0" name="Shape 1200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1" name="Shape 1201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2" name="Shape 120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3" name="Shape 1203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4" name="Shape 1204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5" name="Shape 1205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6" name="Shape 1206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7" name="Shape 1207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8" name="Shape 1208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1" name="Shape 1211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2" name="Shape 121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5" name="Shape 1215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6" name="Shape 1216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7" name="Shape 1217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8" name="Shape 1218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9" name="Shape 1219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0" name="Shape 1220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1" name="Shape 1221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3" name="Shape 1223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4" name="Shape 1224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5" name="Shape 1225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6" name="Shape 1226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7" name="Shape 1227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0" name="Shape 1230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1" name="Shape 1231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4" name="Shape 1234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5" name="Shape 1235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6" name="Shape 1236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7" name="Shape 1237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8" name="Shape 1238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9" name="Shape 1239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0" name="Shape 1240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1" name="Shape 1241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2" name="Shape 124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3" name="Shape 1243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5" name="Shape 1245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6" name="Shape 1246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7" name="Shape 1247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248" name="Shape 1248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1249" name="Shape 1249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0" name="Shape 1250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1" name="Shape 1251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2" name="Shape 125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3" name="Shape 1253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4" name="Shape 1254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5" name="Shape 1255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6" name="Shape 1256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7" name="Shape 1257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8" name="Shape 1258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9" name="Shape 1259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0" name="Shape 1260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1" name="Shape 1261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2" name="Shape 126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3" name="Shape 1263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5" name="Shape 1265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6" name="Shape 1266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3" name="Shape 1313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4" name="Shape 1314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5" name="Shape 1315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6" name="Shape 1316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7" name="Shape 1317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8" name="Shape 1318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0" name="Shape 1400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1" name="Shape 1401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2" name="Shape 140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3" name="Shape 1403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4" name="Shape 1404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6" name="Shape 1406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7" name="Shape 1407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8" name="Shape 1408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9" name="Shape 1409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0" name="Shape 1410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1" name="Shape 1411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2" name="Shape 141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3" name="Shape 1413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4" name="Shape 1414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5" name="Shape 1415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6" name="Shape 1416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7" name="Shape 1417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8" name="Shape 1418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9" name="Shape 1419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0" name="Shape 1420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1" name="Shape 1421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2" name="Shape 142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3" name="Shape 1423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4" name="Shape 1424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5" name="Shape 1425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6" name="Shape 1426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7" name="Shape 1427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8" name="Shape 1428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9" name="Shape 1429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0" name="Shape 1430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1" name="Shape 1431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2" name="Shape 143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3" name="Shape 1433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4" name="Shape 1434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5" name="Shape 1435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6" name="Shape 1436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7" name="Shape 1437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8" name="Shape 1438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9" name="Shape 1439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0" name="Shape 1440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2" name="Shape 144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3" name="Shape 1443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4" name="Shape 1444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5" name="Shape 1445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6" name="Shape 1446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7" name="Shape 1447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8" name="Shape 1448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0" name="Shape 1450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58" name="Shape 1458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1459" name="Shape 1459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8" name="Shape 1498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7" name="Shape 1507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8" name="Shape 1508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0" name="Shape 1510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1" name="Shape 1511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9" name="Shape 1519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0" name="Shape 1520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1" name="Shape 1521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2" name="Shape 152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3" name="Shape 1523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4" name="Shape 1524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5" name="Shape 1525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6" name="Shape 1526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7" name="Shape 1527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8" name="Shape 1528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9" name="Shape 1529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0" name="Shape 1530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1" name="Shape 1531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3" name="Shape 1533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4" name="Shape 1534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5" name="Shape 1535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6" name="Shape 1536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7" name="Shape 1537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8" name="Shape 1538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9" name="Shape 1539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0" name="Shape 1540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1" name="Shape 1541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2" name="Shape 154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3" name="Shape 1543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4" name="Shape 1544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5" name="Shape 1545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6" name="Shape 1546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7" name="Shape 1547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8" name="Shape 1548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9" name="Shape 1549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0" name="Shape 1550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2" name="Shape 155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3" name="Shape 1553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5" name="Shape 1555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6" name="Shape 1556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7" name="Shape 1557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8" name="Shape 1558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0" name="Shape 1560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1" name="Shape 1561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62" name="Shape 156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Shape 240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2402" name="Shape 2402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3" name="Shape 2403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4" name="Shape 2404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5" name="Shape 240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6" name="Shape 240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7" name="Shape 2407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8" name="Shape 240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09" name="Shape 2409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0" name="Shape 24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1" name="Shape 24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2" name="Shape 2412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3" name="Shape 2413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4" name="Shape 2414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5" name="Shape 241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6" name="Shape 241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7" name="Shape 2417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8" name="Shape 241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9" name="Shape 2419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0" name="Shape 242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1" name="Shape 242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2" name="Shape 2422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3" name="Shape 2423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4" name="Shape 2424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5" name="Shape 242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6" name="Shape 242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7" name="Shape 2427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8" name="Shape 242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9" name="Shape 2429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0" name="Shape 243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1" name="Shape 243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2" name="Shape 2432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3" name="Shape 2433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4" name="Shape 2434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5" name="Shape 243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6" name="Shape 243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7" name="Shape 2437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8" name="Shape 243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39" name="Shape 2439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0" name="Shape 244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1" name="Shape 244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2" name="Shape 2442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3" name="Shape 2443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4" name="Shape 2444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5" name="Shape 244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6" name="Shape 244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7" name="Shape 2447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8" name="Shape 244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49" name="Shape 2449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0" name="Shape 245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1" name="Shape 245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2" name="Shape 2452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3" name="Shape 2453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4" name="Shape 2454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5" name="Shape 245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6" name="Shape 245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7" name="Shape 2457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8" name="Shape 245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9" name="Shape 2459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60" name="Shape 246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1" name="Shape 246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2" name="Shape 2462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3" name="Shape 2463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4" name="Shape 2464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5" name="Shape 246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6" name="Shape 246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7" name="Shape 2467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8" name="Shape 246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9" name="Shape 2469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0" name="Shape 247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1" name="Shape 247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2" name="Shape 2472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3" name="Shape 2473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4" name="Shape 2474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5" name="Shape 247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6" name="Shape 247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7" name="Shape 2477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8" name="Shape 247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79" name="Shape 2479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0" name="Shape 248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1" name="Shape 248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2" name="Shape 2482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3" name="Shape 2483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4" name="Shape 2484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5" name="Shape 248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6" name="Shape 248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7" name="Shape 2487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8" name="Shape 248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89" name="Shape 2489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0" name="Shape 249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1" name="Shape 249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2" name="Shape 2492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3" name="Shape 2493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4" name="Shape 2494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5" name="Shape 249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6" name="Shape 249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7" name="Shape 2497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8" name="Shape 249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9" name="Shape 2499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0" name="Shape 250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1" name="Shape 250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2" name="Shape 2502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3" name="Shape 2503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4" name="Shape 2504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5" name="Shape 250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6" name="Shape 250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7" name="Shape 2507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8" name="Shape 250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9" name="Shape 2509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0" name="Shape 25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1" name="Shape 25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2" name="Shape 2512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3" name="Shape 2513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4" name="Shape 2514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5" name="Shape 251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6" name="Shape 251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7" name="Shape 2517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8" name="Shape 251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9" name="Shape 2519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0" name="Shape 252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1" name="Shape 252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2" name="Shape 2522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523" name="Shape 2523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4" name="Shape 2524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5" name="Shape 252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6" name="Shape 252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7" name="Shape 2527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8" name="Shape 252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9" name="Shape 2529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0" name="Shape 253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1" name="Shape 253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2" name="Shape 2532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3" name="Shape 2533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4" name="Shape 2534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5" name="Shape 253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6" name="Shape 253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7" name="Shape 2537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8" name="Shape 253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9" name="Shape 2539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0" name="Shape 254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1" name="Shape 254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2" name="Shape 2542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3" name="Shape 2543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4" name="Shape 2544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5" name="Shape 254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6" name="Shape 254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7" name="Shape 2547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8" name="Shape 254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9" name="Shape 2549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0" name="Shape 255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1" name="Shape 255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2" name="Shape 2552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3" name="Shape 2553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4" name="Shape 2554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5" name="Shape 255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6" name="Shape 255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7" name="Shape 2557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8" name="Shape 255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59" name="Shape 2559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0" name="Shape 256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1" name="Shape 256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2" name="Shape 2562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3" name="Shape 2563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4" name="Shape 2564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5" name="Shape 256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6" name="Shape 256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7" name="Shape 2567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8" name="Shape 256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69" name="Shape 2569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0" name="Shape 257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1" name="Shape 257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2" name="Shape 2572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3" name="Shape 2573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4" name="Shape 2574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5" name="Shape 257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6" name="Shape 257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7" name="Shape 2577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8" name="Shape 257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9" name="Shape 2579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0" name="Shape 258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1" name="Shape 258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2" name="Shape 2582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3" name="Shape 2583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4" name="Shape 2584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5" name="Shape 258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6" name="Shape 258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7" name="Shape 2587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8" name="Shape 258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9" name="Shape 2589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0" name="Shape 259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1" name="Shape 259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2" name="Shape 2592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3" name="Shape 2593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4" name="Shape 2594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5" name="Shape 259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6" name="Shape 259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7" name="Shape 2597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8" name="Shape 259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9" name="Shape 2599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0" name="Shape 260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1" name="Shape 260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2" name="Shape 2602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3" name="Shape 2603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4" name="Shape 2604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5" name="Shape 260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6" name="Shape 260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7" name="Shape 2607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8" name="Shape 260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9" name="Shape 2609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0" name="Shape 26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1" name="Shape 26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2" name="Shape 2612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3" name="Shape 2613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4" name="Shape 2614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5" name="Shape 261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6" name="Shape 261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7" name="Shape 2617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8" name="Shape 261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9" name="Shape 2619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0" name="Shape 262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1" name="Shape 262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2" name="Shape 2622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3" name="Shape 2623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4" name="Shape 2624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625" name="Shape 262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6" name="Shape 262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7" name="Shape 2627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8" name="Shape 262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29" name="Shape 2629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0" name="Shape 263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1" name="Shape 263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2" name="Shape 2632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3" name="Shape 2633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4" name="Shape 2634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5" name="Shape 263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6" name="Shape 263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7" name="Shape 2637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8" name="Shape 263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39" name="Shape 2639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0" name="Shape 264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1" name="Shape 264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2" name="Shape 2642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3" name="Shape 2643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4" name="Shape 2644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5" name="Shape 264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6" name="Shape 264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7" name="Shape 2647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8" name="Shape 264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9" name="Shape 2649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0" name="Shape 265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1" name="Shape 265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2" name="Shape 2652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3" name="Shape 2653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4" name="Shape 2654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5" name="Shape 265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6" name="Shape 265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7" name="Shape 2657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8" name="Shape 265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9" name="Shape 2659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0" name="Shape 266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1" name="Shape 266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2" name="Shape 2662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3" name="Shape 2663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4" name="Shape 2664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5" name="Shape 266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6" name="Shape 266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7" name="Shape 2667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8" name="Shape 266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9" name="Shape 2669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0" name="Shape 267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1" name="Shape 267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2" name="Shape 2672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3" name="Shape 2673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4" name="Shape 2674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75" name="Shape 267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76" name="Shape 267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dark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Shape 323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Shape 3232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3" name="Shape 3233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4" name="Shape 3234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5" name="Shape 323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6" name="Shape 323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7" name="Shape 323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8" name="Shape 323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9" name="Shape 3239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0" name="Shape 324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1" name="Shape 324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2" name="Shape 3242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3" name="Shape 3243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4" name="Shape 3244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5" name="Shape 324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6" name="Shape 324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7" name="Shape 324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8" name="Shape 324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9" name="Shape 3249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0" name="Shape 325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1" name="Shape 325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2" name="Shape 3252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3" name="Shape 3253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4" name="Shape 3254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5" name="Shape 325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6" name="Shape 325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7" name="Shape 325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8" name="Shape 325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9" name="Shape 3259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0" name="Shape 326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1" name="Shape 326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2" name="Shape 3262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3" name="Shape 3263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4" name="Shape 3264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5" name="Shape 326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6" name="Shape 326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7" name="Shape 326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8" name="Shape 326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9" name="Shape 3269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0" name="Shape 327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1" name="Shape 327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2" name="Shape 3272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3" name="Shape 3273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4" name="Shape 3274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5" name="Shape 327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6" name="Shape 327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7" name="Shape 327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8" name="Shape 327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9" name="Shape 3279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0" name="Shape 328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1" name="Shape 328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2" name="Shape 3282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3" name="Shape 3283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4" name="Shape 3284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5" name="Shape 328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6" name="Shape 328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7" name="Shape 328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8" name="Shape 328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89" name="Shape 328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Shape 329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1" name="Shape 329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2" name="Shape 3292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3" name="Shape 3293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4" name="Shape 3294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5" name="Shape 329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6" name="Shape 329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7" name="Shape 329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8" name="Shape 329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9" name="Shape 3299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0" name="Shape 330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1" name="Shape 330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2" name="Shape 3302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3" name="Shape 3303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4" name="Shape 3304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5" name="Shape 330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6" name="Shape 330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7" name="Shape 330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8" name="Shape 330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9" name="Shape 3309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0" name="Shape 33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1" name="Shape 33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2" name="Shape 3312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3" name="Shape 3313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4" name="Shape 3314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5" name="Shape 331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6" name="Shape 331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7" name="Shape 331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8" name="Shape 331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9" name="Shape 3319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0" name="Shape 332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1" name="Shape 332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2" name="Shape 3322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3" name="Shape 3323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4" name="Shape 3324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5" name="Shape 332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6" name="Shape 332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7" name="Shape 332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8" name="Shape 332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9" name="Shape 3329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0" name="Shape 333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1" name="Shape 333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2" name="Shape 3332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3" name="Shape 3333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4" name="Shape 3334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5" name="Shape 333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6" name="Shape 333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7" name="Shape 333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8" name="Shape 333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9" name="Shape 3339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0" name="Shape 334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1" name="Shape 334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2" name="Shape 3342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3" name="Shape 3343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4" name="Shape 3344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5" name="Shape 334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6" name="Shape 334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7" name="Shape 334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8" name="Shape 334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9" name="Shape 3349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0" name="Shape 335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1" name="Shape 335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52" name="Shape 3352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Shape 3353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4" name="Shape 3354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5" name="Shape 335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6" name="Shape 335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7" name="Shape 335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8" name="Shape 335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9" name="Shape 3359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0" name="Shape 336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1" name="Shape 336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2" name="Shape 3362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3" name="Shape 3363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4" name="Shape 3364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5" name="Shape 336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6" name="Shape 336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7" name="Shape 336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8" name="Shape 336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9" name="Shape 3369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0" name="Shape 337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1" name="Shape 337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2" name="Shape 3372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3" name="Shape 3373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4" name="Shape 3374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5" name="Shape 337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6" name="Shape 337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7" name="Shape 337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8" name="Shape 337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9" name="Shape 3379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0" name="Shape 338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1" name="Shape 338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2" name="Shape 3382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3" name="Shape 3383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4" name="Shape 3384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5" name="Shape 338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6" name="Shape 338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7" name="Shape 338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8" name="Shape 338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9" name="Shape 3389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0" name="Shape 339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1" name="Shape 339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2" name="Shape 3392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3" name="Shape 3393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4" name="Shape 3394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5" name="Shape 339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6" name="Shape 339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7" name="Shape 339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8" name="Shape 339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9" name="Shape 3399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0" name="Shape 340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1" name="Shape 340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2" name="Shape 3402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3" name="Shape 3403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4" name="Shape 3404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5" name="Shape 340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6" name="Shape 340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7" name="Shape 340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8" name="Shape 340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9" name="Shape 3409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0" name="Shape 34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1" name="Shape 34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2" name="Shape 3412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3" name="Shape 3413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4" name="Shape 3414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5" name="Shape 341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6" name="Shape 341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7" name="Shape 341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8" name="Shape 341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9" name="Shape 3419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0" name="Shape 342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1" name="Shape 342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2" name="Shape 3422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3" name="Shape 3423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4" name="Shape 3424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5" name="Shape 342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6" name="Shape 342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7" name="Shape 342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8" name="Shape 342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9" name="Shape 3429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0" name="Shape 343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1" name="Shape 343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2" name="Shape 3432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3" name="Shape 3433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4" name="Shape 3434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5" name="Shape 343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6" name="Shape 343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7" name="Shape 343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8" name="Shape 343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9" name="Shape 3439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0" name="Shape 344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1" name="Shape 344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2" name="Shape 3442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3" name="Shape 3443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4" name="Shape 3444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5" name="Shape 344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6" name="Shape 344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7" name="Shape 344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8" name="Shape 344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9" name="Shape 3449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0" name="Shape 345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1" name="Shape 345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2" name="Shape 3452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3" name="Shape 3453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54" name="Shape 3454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Shape 345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6" name="Shape 345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7" name="Shape 345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8" name="Shape 345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9" name="Shape 3459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0" name="Shape 346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1" name="Shape 346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2" name="Shape 3462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3" name="Shape 3463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4" name="Shape 3464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5" name="Shape 346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6" name="Shape 346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7" name="Shape 346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8" name="Shape 346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9" name="Shape 3469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0" name="Shape 347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1" name="Shape 347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2" name="Shape 3472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3" name="Shape 3473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4" name="Shape 3474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5" name="Shape 347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6" name="Shape 347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7" name="Shape 347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8" name="Shape 347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9" name="Shape 3479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0" name="Shape 348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1" name="Shape 348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2" name="Shape 3482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3" name="Shape 3483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4" name="Shape 3484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5" name="Shape 348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6" name="Shape 348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7" name="Shape 348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8" name="Shape 348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9" name="Shape 3489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0" name="Shape 349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1" name="Shape 349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2" name="Shape 3492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3" name="Shape 3493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4" name="Shape 3494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5" name="Shape 349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6" name="Shape 349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7" name="Shape 349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8" name="Shape 349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9" name="Shape 3499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0" name="Shape 350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1" name="Shape 350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2" name="Shape 3502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3" name="Shape 3503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4" name="Shape 3504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05" name="Shape 350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80BFB7"/>
                </a:solidFill>
              </a:rPr>
              <a:t>‹#›</a:t>
            </a:fld>
            <a:endParaRPr lang="en">
              <a:solidFill>
                <a:srgbClr val="80BFB7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D3EBD5"/>
              </a:buClr>
              <a:buSzPct val="1000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‹#›</a:t>
            </a:fld>
            <a:endParaRPr lang="en" sz="1200"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Shape 3836"/>
          <p:cNvSpPr txBox="1">
            <a:spLocks noGrp="1"/>
          </p:cNvSpPr>
          <p:nvPr>
            <p:ph type="ctrTitle"/>
          </p:nvPr>
        </p:nvSpPr>
        <p:spPr>
          <a:xfrm>
            <a:off x="762000" y="1346809"/>
            <a:ext cx="53967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Final Presentation</a:t>
            </a:r>
            <a:endParaRPr lang="en" dirty="0"/>
          </a:p>
        </p:txBody>
      </p:sp>
      <p:sp>
        <p:nvSpPr>
          <p:cNvPr id="3" name="Shape 3836">
            <a:extLst>
              <a:ext uri="{FF2B5EF4-FFF2-40B4-BE49-F238E27FC236}">
                <a16:creationId xmlns:a16="http://schemas.microsoft.com/office/drawing/2014/main" id="{F8A7C50C-7E93-4845-8626-1725AFEC6281}"/>
              </a:ext>
            </a:extLst>
          </p:cNvPr>
          <p:cNvSpPr txBox="1">
            <a:spLocks/>
          </p:cNvSpPr>
          <p:nvPr/>
        </p:nvSpPr>
        <p:spPr>
          <a:xfrm>
            <a:off x="762000" y="2362094"/>
            <a:ext cx="539670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ct val="100000"/>
              <a:buFont typeface="Dosis Light"/>
              <a:buNone/>
              <a:defRPr sz="6000" b="0" i="0" u="none" strike="noStrike" cap="none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80BFB7"/>
              </a:buClr>
              <a:buSzPct val="100000"/>
              <a:buFont typeface="Dosis Light"/>
              <a:buNone/>
              <a:defRPr sz="6000">
                <a:solidFill>
                  <a:srgbClr val="80BFB7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G7T4 – Team </a:t>
            </a:r>
            <a:r>
              <a:rPr lang="en-SG" dirty="0" err="1"/>
              <a:t>Fourtress</a:t>
            </a:r>
            <a:endParaRPr lang="e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Comments received in week 10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3E4C9290-7590-42BA-8B1C-C60F20C6FF54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400" dirty="0">
                <a:latin typeface="Titillium Web" panose="020B0604020202020204" charset="0"/>
              </a:rPr>
              <a:t>Programming hours not balance</a:t>
            </a:r>
            <a:br>
              <a:rPr lang="en-SG" sz="1800" dirty="0">
                <a:latin typeface="Titillium Web" panose="020B0604020202020204" charset="0"/>
              </a:rPr>
            </a:b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85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Improvements on project management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8FFAE15A-0058-4E26-8192-14096A7F610D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Members with overly high hours did more admin work, architecture design and less programming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Team members revised functionalities together</a:t>
            </a:r>
            <a:br>
              <a:rPr lang="en-SG" sz="1800" dirty="0">
                <a:latin typeface="Titillium Web" panose="020B0604020202020204" charset="0"/>
              </a:rPr>
            </a:b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138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Breakdown of Work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2455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SG" dirty="0"/>
              <a:t>Programming Tasks</a:t>
            </a:r>
            <a:endParaRPr lang="en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590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1BE6157-37B3-49A8-A325-C850A29064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7339740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72495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2360DC-87B9-49B4-9438-289733BC46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4457879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15137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2F19702-5988-4CB7-A4A6-1FFE1D23D7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2128376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26359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60A09D6-C400-405B-A706-A8816A2F81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7092856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48733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18</a:t>
            </a:fld>
            <a:endParaRPr lang="en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60A09D6-C400-405B-A706-A8816A2F81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1067941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51599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19</a:t>
            </a:fld>
            <a:endParaRPr lang="en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60A09D6-C400-405B-A706-A8816A2F81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6278429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5051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685800" y="2650150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7200" dirty="0">
                <a:solidFill>
                  <a:srgbClr val="D3EBD5"/>
                </a:solidFill>
              </a:rPr>
              <a:t>Schedule</a:t>
            </a:r>
            <a:endParaRPr lang="en" sz="72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5666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20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B7BFDAE-C71D-4E68-AE5A-A0E38A3C03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4605177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40940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21</a:t>
            </a:fld>
            <a:endParaRPr lang="en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2BC96B0-87A8-4E58-8F6F-11429EE627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5047912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51237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22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AE33FCB-52A1-4479-927A-E79D35E6E4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9593414"/>
              </p:ext>
            </p:extLst>
          </p:nvPr>
        </p:nvGraphicFramePr>
        <p:xfrm>
          <a:off x="432707" y="175503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27384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SG" dirty="0"/>
              <a:t>Non-Programming Tasks</a:t>
            </a:r>
          </a:p>
          <a:p>
            <a:pPr lvl="0">
              <a:buNone/>
            </a:pPr>
            <a:endParaRPr lang="en-SG" dirty="0"/>
          </a:p>
          <a:p>
            <a:pPr lvl="0">
              <a:buNone/>
            </a:pPr>
            <a:r>
              <a:rPr lang="en-SG" dirty="0"/>
              <a:t>i.e. meetings, planning for milestones, etc.</a:t>
            </a:r>
            <a:endParaRPr lang="en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054711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24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9F672F2-E1E3-4587-9EC8-EF621C19A3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9854142"/>
              </p:ext>
            </p:extLst>
          </p:nvPr>
        </p:nvGraphicFramePr>
        <p:xfrm>
          <a:off x="583660" y="155642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22419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25</a:t>
            </a:fld>
            <a:endParaRPr lang="e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775331D-8ECE-453D-8BD4-A9F8836FB6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6982397"/>
              </p:ext>
            </p:extLst>
          </p:nvPr>
        </p:nvGraphicFramePr>
        <p:xfrm>
          <a:off x="583660" y="155642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31093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SG" dirty="0"/>
              <a:t>Overall Hours</a:t>
            </a:r>
            <a:endParaRPr lang="en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318485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27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51EBC30-BF58-4882-8E71-0D7991AEEF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1984524"/>
              </p:ext>
            </p:extLst>
          </p:nvPr>
        </p:nvGraphicFramePr>
        <p:xfrm>
          <a:off x="583660" y="155642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65940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Task and Bug Metrics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8269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29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2114A0-8A18-44F6-B855-4C8B1F7E7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7904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640231" y="307778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Actual Vs Planned Schedule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7526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30</a:t>
            </a:fld>
            <a:endParaRPr lang="en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51EBC30-BF58-4882-8E71-0D7991AEEF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5590208"/>
              </p:ext>
            </p:extLst>
          </p:nvPr>
        </p:nvGraphicFramePr>
        <p:xfrm>
          <a:off x="583660" y="155642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137735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Challenges Faced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94230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Problems discovered from TM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50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Resolution of problems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57991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34</a:t>
            </a:fld>
            <a:endParaRPr lang="e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0389AD9-0EF2-4474-BBAB-B1FEC997CE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0580772"/>
              </p:ext>
            </p:extLst>
          </p:nvPr>
        </p:nvGraphicFramePr>
        <p:xfrm>
          <a:off x="365881" y="265889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42621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83151" y="441060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Challenges Faced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35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DA699C85-BF12-4047-9CBF-F9E9601D9E2A}"/>
              </a:ext>
            </a:extLst>
          </p:cNvPr>
          <p:cNvSpPr txBox="1">
            <a:spLocks/>
          </p:cNvSpPr>
          <p:nvPr/>
        </p:nvSpPr>
        <p:spPr>
          <a:xfrm>
            <a:off x="718300" y="1342417"/>
            <a:ext cx="6761100" cy="325884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Debugging had to be done before anything else after UAT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The need to debug after bug metrics hit a score of 10 delayed features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Debugging took longer than expected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6A77D4-024E-4349-9377-7AB35FE9A3C3}"/>
              </a:ext>
            </a:extLst>
          </p:cNvPr>
          <p:cNvSpPr/>
          <p:nvPr/>
        </p:nvSpPr>
        <p:spPr>
          <a:xfrm>
            <a:off x="6386074" y="4073870"/>
            <a:ext cx="8178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3600" dirty="0">
                <a:solidFill>
                  <a:srgbClr val="01597F"/>
                </a:solidFill>
                <a:latin typeface="Titillium Web"/>
                <a:ea typeface="Titillium Web"/>
                <a:cs typeface="Titillium Web"/>
                <a:sym typeface="Titillium Web"/>
              </a:rPr>
              <a:t>💣</a:t>
            </a:r>
            <a:endParaRPr lang="en-SG" sz="3600" dirty="0"/>
          </a:p>
        </p:txBody>
      </p:sp>
    </p:spTree>
    <p:extLst>
      <p:ext uri="{BB962C8B-B14F-4D97-AF65-F5344CB8AC3E}">
        <p14:creationId xmlns:p14="http://schemas.microsoft.com/office/powerpoint/2010/main" val="2556589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486456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Problems discovered from BM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36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F429B907-2C4B-46E2-835D-2B2FC9DE34F8}"/>
              </a:ext>
            </a:extLst>
          </p:cNvPr>
          <p:cNvSpPr txBox="1">
            <a:spLocks/>
          </p:cNvSpPr>
          <p:nvPr/>
        </p:nvSpPr>
        <p:spPr>
          <a:xfrm>
            <a:off x="718300" y="1342417"/>
            <a:ext cx="6761100" cy="325884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Login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Bootstrap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Breakdown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Top-k Popular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Additional File Upload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Top-k companions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JSON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791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227052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Resolution of problems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37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534DEA3E-BB68-47E8-8CB7-F6590058308F}"/>
              </a:ext>
            </a:extLst>
          </p:cNvPr>
          <p:cNvSpPr txBox="1">
            <a:spLocks/>
          </p:cNvSpPr>
          <p:nvPr/>
        </p:nvSpPr>
        <p:spPr>
          <a:xfrm>
            <a:off x="718300" y="1342417"/>
            <a:ext cx="6761100" cy="325884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Group met up to debug together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We spent hours debugging, often into the early hours of the morning 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No additional functionalities programming until bugs were resolved when score &gt;=10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66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GIT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250602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39</a:t>
            </a:fld>
            <a:endParaRPr lang="en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0389AD9-0EF2-4474-BBAB-B1FEC997CE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1669286"/>
              </p:ext>
            </p:extLst>
          </p:nvPr>
        </p:nvGraphicFramePr>
        <p:xfrm>
          <a:off x="365881" y="265889"/>
          <a:ext cx="6887183" cy="4792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2173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640231" y="676236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Dropped any functionalities?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sp>
        <p:nvSpPr>
          <p:cNvPr id="5" name="Shape 3871">
            <a:extLst>
              <a:ext uri="{FF2B5EF4-FFF2-40B4-BE49-F238E27FC236}">
                <a16:creationId xmlns:a16="http://schemas.microsoft.com/office/drawing/2014/main" id="{7BA692DB-F536-4761-863C-B3CF5BEAD2BE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buSzPct val="100000"/>
            </a:pPr>
            <a:r>
              <a:rPr lang="en-SG" sz="16600" dirty="0">
                <a:latin typeface="Titillium Web" panose="020B0604020202020204" charset="0"/>
              </a:rPr>
              <a:t>NO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19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Test Scores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1501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849548" y="739374"/>
            <a:ext cx="6629851" cy="234753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4800" dirty="0"/>
              <a:t>What if we reran our UAT now?</a:t>
            </a:r>
            <a:endParaRPr lang="en" sz="4800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88307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2671090" y="58440"/>
            <a:ext cx="2893904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Basic Bootstrap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42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063038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1 / 1</a:t>
            </a:r>
            <a:endParaRPr lang="e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7AE47E-B074-4F8C-B8FC-05C25889A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965" y="1512004"/>
            <a:ext cx="4837150" cy="23827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95EA0F-347B-4522-BE7A-25F4844FB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285" y="3583873"/>
            <a:ext cx="7133617" cy="11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272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2671090" y="58440"/>
            <a:ext cx="2893904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Login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43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3 / 3</a:t>
            </a:r>
            <a:endParaRPr lang="e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C5B56B-EFFF-4E67-A643-A16CAEB0E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31" y="2302310"/>
            <a:ext cx="2969371" cy="22436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C378BB-2FCF-45E3-BF1D-EF77C7BA5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801" y="2302310"/>
            <a:ext cx="3209171" cy="215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403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2671090" y="58440"/>
            <a:ext cx="2893904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Heatmap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44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3 / 3</a:t>
            </a:r>
            <a:endParaRPr lang="e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78B6FC-B019-4EEC-A94D-D0A735FEA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07" y="1660187"/>
            <a:ext cx="2582110" cy="30600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68A456-F5BB-431D-9D4B-514524F6F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466" y="1660187"/>
            <a:ext cx="2588501" cy="3255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47D89D-40EA-4490-9767-61DB8EA30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7816" y="1672350"/>
            <a:ext cx="2588500" cy="332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0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Breakdown by year/gender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45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3 / 3</a:t>
            </a:r>
            <a:endParaRPr lang="e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B0BA3A-F7CD-4E36-AF3F-40D8105B2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5728"/>
            <a:ext cx="2956186" cy="17227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4F2D3D-F43E-4CE5-9903-CE41150A9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20" y="1523999"/>
            <a:ext cx="788403" cy="35092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ACB110-A4A1-4052-BFF7-D6F48AD8D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295728"/>
            <a:ext cx="2848569" cy="185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88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Top-k popular place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46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3 / 3</a:t>
            </a:r>
            <a:endParaRPr lang="e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AD5-7A7D-4DA0-993F-071D09421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6" y="2412459"/>
            <a:ext cx="2967680" cy="1539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1D57B6-785C-4145-BF6B-B22D6FD52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7137" y="2412459"/>
            <a:ext cx="2541148" cy="15399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4C03C3-8369-40B0-9655-FA0EE6307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2153" y="1723329"/>
            <a:ext cx="2619072" cy="106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0621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Top-k companion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47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2 / 2</a:t>
            </a:r>
            <a:endParaRPr lang="e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D644FF-F1F8-4EA0-9459-64BC0C602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871" y="1690846"/>
            <a:ext cx="3113014" cy="30293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C1D8A7-1169-4B2C-8440-0358B8B5B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885" y="1672195"/>
            <a:ext cx="3436462" cy="271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244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Top-k next place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48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1 / 3</a:t>
            </a:r>
            <a:endParaRPr lang="e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815C48-EF09-4749-B584-DD62A06F9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121" y="1806094"/>
            <a:ext cx="5142689" cy="901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F38600-D6D8-482C-AD0F-02A53B2B6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934" y="3893033"/>
            <a:ext cx="5077842" cy="9984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C20668-FE2C-4795-A4A4-54F3A1193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3261" y="2746845"/>
            <a:ext cx="4995359" cy="113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Group detection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49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3 / 4</a:t>
            </a:r>
            <a:endParaRPr lang="e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6E326D-EE56-46D4-963C-A9E2F5384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92" y="2509736"/>
            <a:ext cx="1821305" cy="1550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09CE58-44E7-48B8-89DD-D2D5BB139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397" y="1977958"/>
            <a:ext cx="1801272" cy="25559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8E6001-3E72-4400-8D29-59F110927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702" y="2339297"/>
            <a:ext cx="1993480" cy="17211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48BA8-BAE9-4FCD-B816-E519DE4F6F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0215" y="2418945"/>
            <a:ext cx="1899437" cy="181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67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640231" y="688168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Frameworks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B5D01C1F-ACDB-44D1-9CE6-EC1E7260E895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>
              <a:buSzPct val="100000"/>
            </a:pPr>
            <a:r>
              <a:rPr lang="en-SG" sz="16600" dirty="0">
                <a:latin typeface="Titillium Web" panose="020B0604020202020204" charset="0"/>
              </a:rPr>
              <a:t>MVC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2363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Upload additional files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50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1 / 1</a:t>
            </a:r>
            <a:endParaRPr lang="e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6AD263-372E-4EC6-81C8-C1BC9A7E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72" y="1683553"/>
            <a:ext cx="4140147" cy="1849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64294A-F4E7-4738-B674-AE9A249FE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94" y="3543236"/>
            <a:ext cx="6900153" cy="110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427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985735" y="58440"/>
            <a:ext cx="6329463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SG" dirty="0"/>
              <a:t>Bootstrap validation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51</a:t>
            </a:fld>
            <a:endParaRPr lang="en"/>
          </a:p>
        </p:txBody>
      </p:sp>
      <p:sp>
        <p:nvSpPr>
          <p:cNvPr id="6" name="Shape 3937">
            <a:extLst>
              <a:ext uri="{FF2B5EF4-FFF2-40B4-BE49-F238E27FC236}">
                <a16:creationId xmlns:a16="http://schemas.microsoft.com/office/drawing/2014/main" id="{FA196CF0-CE7C-48DE-9E98-90C834FAB730}"/>
              </a:ext>
            </a:extLst>
          </p:cNvPr>
          <p:cNvSpPr txBox="1">
            <a:spLocks/>
          </p:cNvSpPr>
          <p:nvPr/>
        </p:nvSpPr>
        <p:spPr>
          <a:xfrm>
            <a:off x="3086523" y="728977"/>
            <a:ext cx="224423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Score: 1 / 1</a:t>
            </a:r>
            <a:endParaRPr lang="e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615E33-2F03-450E-B65B-9EF5C525A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787" y="3884579"/>
            <a:ext cx="6444866" cy="10166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6CE73-9BE6-482A-8254-A5B1CD8E65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982" y="1400783"/>
            <a:ext cx="2256298" cy="24270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ED8545-314D-4B30-932B-B82689DE1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783" y="1582403"/>
            <a:ext cx="2777113" cy="230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554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849548" y="739374"/>
            <a:ext cx="6629851" cy="234753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7200" dirty="0"/>
              <a:t>Score: 21 / 24</a:t>
            </a:r>
            <a:endParaRPr lang="en" sz="7200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56752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Server information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08145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SG" dirty="0"/>
              <a:t>Our app can be found at 18.221.186.189</a:t>
            </a:r>
            <a:endParaRPr lang="en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34254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Administrator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55</a:t>
            </a:fld>
            <a:endParaRPr lang="en"/>
          </a:p>
        </p:txBody>
      </p:sp>
      <p:sp>
        <p:nvSpPr>
          <p:cNvPr id="5" name="Shape 3871">
            <a:extLst>
              <a:ext uri="{FF2B5EF4-FFF2-40B4-BE49-F238E27FC236}">
                <a16:creationId xmlns:a16="http://schemas.microsoft.com/office/drawing/2014/main" id="{582BAA33-4F6E-4371-A90B-69D99D889DB4}"/>
              </a:ext>
            </a:extLst>
          </p:cNvPr>
          <p:cNvSpPr txBox="1">
            <a:spLocks/>
          </p:cNvSpPr>
          <p:nvPr/>
        </p:nvSpPr>
        <p:spPr>
          <a:xfrm>
            <a:off x="718300" y="2048101"/>
            <a:ext cx="6761100" cy="114863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</a:pPr>
            <a:r>
              <a:rPr lang="en-SG" sz="2400" dirty="0">
                <a:latin typeface="Titillium Web" panose="020B0604020202020204" charset="0"/>
              </a:rPr>
              <a:t>Username: admin</a:t>
            </a:r>
            <a:br>
              <a:rPr lang="en-SG" sz="2400" dirty="0">
                <a:latin typeface="Titillium Web" panose="020B0604020202020204" charset="0"/>
              </a:rPr>
            </a:br>
            <a:endParaRPr lang="en-SG" sz="2400" dirty="0">
              <a:latin typeface="Titillium Web" panose="020B0604020202020204" charset="0"/>
            </a:endParaRPr>
          </a:p>
          <a:p>
            <a:pPr marL="457200" indent="-381000">
              <a:buSzPct val="100000"/>
            </a:pPr>
            <a:r>
              <a:rPr lang="en-SG" sz="2400" dirty="0">
                <a:latin typeface="Titillium Web" panose="020B0604020202020204" charset="0"/>
              </a:rPr>
              <a:t>Password: password</a:t>
            </a:r>
            <a:endParaRPr lang="en" sz="24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7576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Others AKA everything else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61553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2128722"/>
            <a:ext cx="4281000" cy="2303227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sz="4400" dirty="0"/>
              <a:t>Main takeaways</a:t>
            </a:r>
            <a:endParaRPr lang="en" sz="4400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88435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188141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Main Takeaways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58</a:t>
            </a:fld>
            <a:endParaRPr lang="en"/>
          </a:p>
        </p:txBody>
      </p:sp>
      <p:sp>
        <p:nvSpPr>
          <p:cNvPr id="6" name="Shape 3871">
            <a:extLst>
              <a:ext uri="{FF2B5EF4-FFF2-40B4-BE49-F238E27FC236}">
                <a16:creationId xmlns:a16="http://schemas.microsoft.com/office/drawing/2014/main" id="{DDFE5B95-0361-44C0-9D7A-2E5BC5ECE931}"/>
              </a:ext>
            </a:extLst>
          </p:cNvPr>
          <p:cNvSpPr txBox="1">
            <a:spLocks/>
          </p:cNvSpPr>
          <p:nvPr/>
        </p:nvSpPr>
        <p:spPr>
          <a:xfrm>
            <a:off x="718300" y="1342417"/>
            <a:ext cx="6761100" cy="325884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Teamwork matters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OOAD grades do not matter in SE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Planning before coding is essential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Coding without a sequence diagram results in messy codes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2000" dirty="0">
                <a:latin typeface="Titillium Web" panose="020B0604020202020204" charset="0"/>
              </a:rPr>
              <a:t>Be respectful to one another even in periods of conflict</a:t>
            </a:r>
            <a:br>
              <a:rPr lang="en-SG" sz="2000" dirty="0">
                <a:latin typeface="Titillium Web" panose="020B0604020202020204" charset="0"/>
              </a:rPr>
            </a:br>
            <a:endParaRPr lang="en-SG" sz="20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37019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1520151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Issues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59</a:t>
            </a:fld>
            <a:endParaRPr lang="en"/>
          </a:p>
        </p:txBody>
      </p:sp>
      <p:sp>
        <p:nvSpPr>
          <p:cNvPr id="6" name="Shape 3871">
            <a:extLst>
              <a:ext uri="{FF2B5EF4-FFF2-40B4-BE49-F238E27FC236}">
                <a16:creationId xmlns:a16="http://schemas.microsoft.com/office/drawing/2014/main" id="{9115EE4F-E924-4454-9A45-ABFD7A390A84}"/>
              </a:ext>
            </a:extLst>
          </p:cNvPr>
          <p:cNvSpPr txBox="1">
            <a:spLocks/>
          </p:cNvSpPr>
          <p:nvPr/>
        </p:nvSpPr>
        <p:spPr>
          <a:xfrm>
            <a:off x="718300" y="1762808"/>
            <a:ext cx="2507703" cy="255316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33400" indent="-457200">
              <a:buSzPct val="100000"/>
              <a:buFont typeface="+mj-lt"/>
              <a:buAutoNum type="arabicPeriod"/>
            </a:pPr>
            <a:r>
              <a:rPr lang="en-SG" sz="2200" dirty="0">
                <a:latin typeface="Titillium Web" panose="020B0604020202020204" charset="0"/>
              </a:rPr>
              <a:t>Pair programmer coming in late</a:t>
            </a:r>
            <a:br>
              <a:rPr lang="en-SG" sz="2200" dirty="0">
                <a:latin typeface="Titillium Web" panose="020B0604020202020204" charset="0"/>
              </a:rPr>
            </a:br>
            <a:endParaRPr lang="en-SG" sz="2200" dirty="0">
              <a:latin typeface="Titillium Web" panose="020B0604020202020204" charset="0"/>
            </a:endParaRPr>
          </a:p>
          <a:p>
            <a:pPr marL="533400" indent="-457200">
              <a:buSzPct val="100000"/>
              <a:buFont typeface="+mj-lt"/>
              <a:buAutoNum type="arabicPeriod"/>
            </a:pPr>
            <a:r>
              <a:rPr lang="en-SG" sz="2200" dirty="0">
                <a:latin typeface="Titillium Web" panose="020B0604020202020204" charset="0"/>
              </a:rPr>
              <a:t>Programming outside of PP hours</a:t>
            </a:r>
            <a:br>
              <a:rPr lang="en-SG" sz="2200" dirty="0">
                <a:latin typeface="Titillium Web" panose="020B0604020202020204" charset="0"/>
              </a:rPr>
            </a:br>
            <a:endParaRPr lang="en-SG" sz="2200" dirty="0">
              <a:latin typeface="Titillium Web" panose="020B0604020202020204" charset="0"/>
            </a:endParaRPr>
          </a:p>
        </p:txBody>
      </p:sp>
      <p:sp>
        <p:nvSpPr>
          <p:cNvPr id="7" name="Shape 3937">
            <a:extLst>
              <a:ext uri="{FF2B5EF4-FFF2-40B4-BE49-F238E27FC236}">
                <a16:creationId xmlns:a16="http://schemas.microsoft.com/office/drawing/2014/main" id="{FABA5C37-5ABA-4BE2-9293-4177A77F56CA}"/>
              </a:ext>
            </a:extLst>
          </p:cNvPr>
          <p:cNvSpPr txBox="1">
            <a:spLocks/>
          </p:cNvSpPr>
          <p:nvPr/>
        </p:nvSpPr>
        <p:spPr>
          <a:xfrm>
            <a:off x="4345233" y="739375"/>
            <a:ext cx="2172614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SG" dirty="0"/>
              <a:t>Resolution</a:t>
            </a:r>
            <a:endParaRPr lang="en" dirty="0"/>
          </a:p>
        </p:txBody>
      </p:sp>
      <p:sp>
        <p:nvSpPr>
          <p:cNvPr id="8" name="Shape 3871">
            <a:extLst>
              <a:ext uri="{FF2B5EF4-FFF2-40B4-BE49-F238E27FC236}">
                <a16:creationId xmlns:a16="http://schemas.microsoft.com/office/drawing/2014/main" id="{EFE15B2D-66F5-4AD4-A57A-FDA36E390779}"/>
              </a:ext>
            </a:extLst>
          </p:cNvPr>
          <p:cNvSpPr txBox="1">
            <a:spLocks/>
          </p:cNvSpPr>
          <p:nvPr/>
        </p:nvSpPr>
        <p:spPr>
          <a:xfrm>
            <a:off x="4345233" y="1762808"/>
            <a:ext cx="2507703" cy="255316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33400" indent="-457200">
              <a:buSzPct val="100000"/>
              <a:buFont typeface="+mj-lt"/>
              <a:buAutoNum type="arabicPeriod"/>
            </a:pPr>
            <a:r>
              <a:rPr lang="en-SG" sz="2200" dirty="0">
                <a:latin typeface="Titillium Web" panose="020B0604020202020204" charset="0"/>
              </a:rPr>
              <a:t>Buys a drink for his/her partner</a:t>
            </a:r>
            <a:br>
              <a:rPr lang="en-SG" sz="2200" dirty="0">
                <a:latin typeface="Titillium Web" panose="020B0604020202020204" charset="0"/>
              </a:rPr>
            </a:br>
            <a:endParaRPr lang="en-SG" sz="2200" dirty="0">
              <a:latin typeface="Titillium Web" panose="020B0604020202020204" charset="0"/>
            </a:endParaRPr>
          </a:p>
          <a:p>
            <a:pPr marL="533400" indent="-457200">
              <a:buSzPct val="100000"/>
              <a:buFont typeface="+mj-lt"/>
              <a:buAutoNum type="arabicPeriod"/>
            </a:pPr>
            <a:r>
              <a:rPr lang="en-SG" sz="2200" dirty="0">
                <a:latin typeface="Titillium Web" panose="020B0604020202020204" charset="0"/>
              </a:rPr>
              <a:t>Consultation with Prof</a:t>
            </a:r>
            <a:br>
              <a:rPr lang="en-SG" sz="2200" dirty="0">
                <a:latin typeface="Titillium Web" panose="020B0604020202020204" charset="0"/>
              </a:rPr>
            </a:br>
            <a:endParaRPr lang="en-SG" sz="22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084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External Libraries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B5FB6FC4-F6BA-462B-8001-ABC65F6BF0EB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Jgrapht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Json</a:t>
            </a:r>
            <a:r>
              <a:rPr lang="en-SG" sz="1800" dirty="0">
                <a:latin typeface="Titillium Web" panose="020B0604020202020204" charset="0"/>
              </a:rPr>
              <a:t>-smart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Opencsv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Commons-</a:t>
            </a:r>
            <a:r>
              <a:rPr lang="en-SG" sz="1800" dirty="0" err="1">
                <a:latin typeface="Titillium Web" panose="020B0604020202020204" charset="0"/>
              </a:rPr>
              <a:t>lang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Mysql</a:t>
            </a:r>
            <a:r>
              <a:rPr lang="en-SG" sz="1800" dirty="0">
                <a:latin typeface="Titillium Web" panose="020B0604020202020204" charset="0"/>
              </a:rPr>
              <a:t>-connector-java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Jcommon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Jfreechart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Is203-jwt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 err="1">
                <a:latin typeface="Titillium Web" panose="020B0604020202020204" charset="0"/>
              </a:rPr>
              <a:t>Gson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Nimbus-</a:t>
            </a:r>
            <a:r>
              <a:rPr lang="en-SG" sz="1800" dirty="0" err="1">
                <a:latin typeface="Titillium Web" panose="020B0604020202020204" charset="0"/>
              </a:rPr>
              <a:t>jose</a:t>
            </a:r>
            <a:r>
              <a:rPr lang="en-SG" sz="1800" dirty="0">
                <a:latin typeface="Titillium Web" panose="020B0604020202020204" charset="0"/>
              </a:rPr>
              <a:t>-</a:t>
            </a:r>
            <a:r>
              <a:rPr lang="en-SG" sz="1800" dirty="0" err="1">
                <a:latin typeface="Titillium Web" panose="020B0604020202020204" charset="0"/>
              </a:rPr>
              <a:t>jwt</a:t>
            </a: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2335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439452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Interesting facts about members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60</a:t>
            </a:fld>
            <a:endParaRPr lang="en"/>
          </a:p>
        </p:txBody>
      </p:sp>
      <p:sp>
        <p:nvSpPr>
          <p:cNvPr id="5" name="Shape 3871">
            <a:extLst>
              <a:ext uri="{FF2B5EF4-FFF2-40B4-BE49-F238E27FC236}">
                <a16:creationId xmlns:a16="http://schemas.microsoft.com/office/drawing/2014/main" id="{582BAA33-4F6E-4371-A90B-69D99D889DB4}"/>
              </a:ext>
            </a:extLst>
          </p:cNvPr>
          <p:cNvSpPr txBox="1">
            <a:spLocks/>
          </p:cNvSpPr>
          <p:nvPr/>
        </p:nvSpPr>
        <p:spPr>
          <a:xfrm>
            <a:off x="718300" y="1565298"/>
            <a:ext cx="6761100" cy="332857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Jane is very uncomfortable about working beyond midnight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Jorden likes to make his partners PP overnight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Eugene has walked/cycled to Jorden’s house xxx times for work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Feng </a:t>
            </a:r>
            <a:r>
              <a:rPr lang="en-SG" sz="1800" dirty="0" err="1">
                <a:latin typeface="Titillium Web" panose="020B0604020202020204" charset="0"/>
              </a:rPr>
              <a:t>Feng</a:t>
            </a:r>
            <a:r>
              <a:rPr lang="en-SG" sz="1800" dirty="0">
                <a:latin typeface="Titillium Web" panose="020B0604020202020204" charset="0"/>
              </a:rPr>
              <a:t> likes to praise people in Mandarin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Wei Ling often offers to buy food for everyone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767593-B364-41F9-9AD0-BF56991400C0}"/>
              </a:ext>
            </a:extLst>
          </p:cNvPr>
          <p:cNvSpPr/>
          <p:nvPr/>
        </p:nvSpPr>
        <p:spPr>
          <a:xfrm>
            <a:off x="1273119" y="4278316"/>
            <a:ext cx="185918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000" dirty="0">
                <a:solidFill>
                  <a:srgbClr val="01597F"/>
                </a:solidFill>
                <a:latin typeface="Titillium Web"/>
                <a:ea typeface="Titillium Web"/>
                <a:cs typeface="Titillium Web"/>
                <a:sym typeface="Titillium Web"/>
              </a:rPr>
              <a:t>👦👧👦👧</a:t>
            </a:r>
            <a:endParaRPr lang="en-SG" sz="2000" dirty="0"/>
          </a:p>
          <a:p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9B950-E6E6-40AB-84CB-614BF77DEDA6}"/>
              </a:ext>
            </a:extLst>
          </p:cNvPr>
          <p:cNvSpPr/>
          <p:nvPr/>
        </p:nvSpPr>
        <p:spPr>
          <a:xfrm>
            <a:off x="2673049" y="4278316"/>
            <a:ext cx="5373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>
                <a:solidFill>
                  <a:srgbClr val="01597F"/>
                </a:solidFill>
                <a:latin typeface="Titillium Web"/>
                <a:ea typeface="Titillium Web"/>
                <a:cs typeface="Titillium Web"/>
                <a:sym typeface="Titillium Web"/>
              </a:rPr>
              <a:t>👧</a:t>
            </a: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1181332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SG" dirty="0"/>
              <a:t>SE was really hard.</a:t>
            </a:r>
          </a:p>
          <a:p>
            <a:pPr lvl="0">
              <a:spcBef>
                <a:spcPts val="0"/>
              </a:spcBef>
              <a:buNone/>
            </a:pPr>
            <a:r>
              <a:rPr lang="en-SG" dirty="0"/>
              <a:t>We’re glad that we survived.</a:t>
            </a:r>
            <a:endParaRPr lang="en" dirty="0"/>
          </a:p>
        </p:txBody>
      </p:sp>
      <p:sp>
        <p:nvSpPr>
          <p:cNvPr id="3865" name="Shape 386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05365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END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3195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Problems faced in scheduling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7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D7AE24B9-249F-43F2-8426-ED2F68342428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Forecasting # of hours required for a task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Planning pair programming days and time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Some people work better in the day, others at night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224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Shape 393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dirty="0"/>
              <a:t>Overcoming these problems</a:t>
            </a:r>
            <a:endParaRPr lang="en" dirty="0"/>
          </a:p>
        </p:txBody>
      </p:sp>
      <p:sp>
        <p:nvSpPr>
          <p:cNvPr id="3939" name="Shape 393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/>
          </a:p>
        </p:txBody>
      </p:sp>
      <p:sp>
        <p:nvSpPr>
          <p:cNvPr id="4" name="Shape 3871">
            <a:extLst>
              <a:ext uri="{FF2B5EF4-FFF2-40B4-BE49-F238E27FC236}">
                <a16:creationId xmlns:a16="http://schemas.microsoft.com/office/drawing/2014/main" id="{A4C526D5-22BF-4811-A82C-52BC8544E56F}"/>
              </a:ext>
            </a:extLst>
          </p:cNvPr>
          <p:cNvSpPr txBox="1">
            <a:spLocks/>
          </p:cNvSpPr>
          <p:nvPr/>
        </p:nvSpPr>
        <p:spPr>
          <a:xfrm>
            <a:off x="718300" y="1835960"/>
            <a:ext cx="6761100" cy="29408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Discussing schedule and timetable before each iteration</a:t>
            </a:r>
            <a:br>
              <a:rPr lang="en-SG" sz="1800" dirty="0">
                <a:latin typeface="Titillium Web" panose="020B0604020202020204" charset="0"/>
              </a:rPr>
            </a:br>
            <a:endParaRPr lang="en-SG" sz="1800" dirty="0">
              <a:latin typeface="Titillium Web" panose="020B0604020202020204" charset="0"/>
            </a:endParaRP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r>
              <a:rPr lang="en-SG" sz="1800" dirty="0">
                <a:latin typeface="Titillium Web" panose="020B0604020202020204" charset="0"/>
              </a:rPr>
              <a:t>Adapting to your partner’s work habits</a:t>
            </a:r>
          </a:p>
          <a:p>
            <a:pPr marL="457200" indent="-381000">
              <a:buSzPct val="100000"/>
              <a:buFont typeface="Arial" panose="020B0604020202020204" pitchFamily="34" charset="0"/>
              <a:buChar char="•"/>
            </a:pPr>
            <a:endParaRPr lang="en-SG" sz="1800" dirty="0"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304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Shape 3877"/>
          <p:cNvSpPr txBox="1">
            <a:spLocks noGrp="1"/>
          </p:cNvSpPr>
          <p:nvPr>
            <p:ph type="ctrTitle" idx="4294967295"/>
          </p:nvPr>
        </p:nvSpPr>
        <p:spPr>
          <a:xfrm>
            <a:off x="794431" y="3225371"/>
            <a:ext cx="54951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SG" sz="5400" dirty="0">
                <a:solidFill>
                  <a:srgbClr val="D3EBD5"/>
                </a:solidFill>
              </a:rPr>
              <a:t>Improvements from progress update</a:t>
            </a:r>
            <a:endParaRPr lang="en" sz="5400" dirty="0">
              <a:solidFill>
                <a:srgbClr val="D3EBD5"/>
              </a:solidFill>
            </a:endParaRPr>
          </a:p>
        </p:txBody>
      </p:sp>
      <p:sp>
        <p:nvSpPr>
          <p:cNvPr id="3879" name="Shape 3879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80" name="Shape 3880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81" name="Shape 388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3" name="Shape 3883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4" name="Shape 3884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5" name="Shape 3885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6" name="Shape 3886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7" name="Shape 388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88" name="Shape 3888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89" name="Shape 388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0" name="Shape 3890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1" name="Shape 3891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45821679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885</Words>
  <Application>Microsoft Office PowerPoint</Application>
  <PresentationFormat>On-screen Show (16:9)</PresentationFormat>
  <Paragraphs>218</Paragraphs>
  <Slides>62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Titillium Web</vt:lpstr>
      <vt:lpstr>Arial</vt:lpstr>
      <vt:lpstr>Titillium Web Light</vt:lpstr>
      <vt:lpstr>Dosis Light</vt:lpstr>
      <vt:lpstr>Dosis</vt:lpstr>
      <vt:lpstr>Mowbray template</vt:lpstr>
      <vt:lpstr>Final Presentation</vt:lpstr>
      <vt:lpstr>Schedule</vt:lpstr>
      <vt:lpstr>Actual Vs Planned Schedule</vt:lpstr>
      <vt:lpstr>Dropped any functionalities?</vt:lpstr>
      <vt:lpstr>Frameworks</vt:lpstr>
      <vt:lpstr>External Libraries</vt:lpstr>
      <vt:lpstr>Problems faced in scheduling</vt:lpstr>
      <vt:lpstr>Overcoming these problems</vt:lpstr>
      <vt:lpstr>Improvements from progress update</vt:lpstr>
      <vt:lpstr>Comments received in week 10</vt:lpstr>
      <vt:lpstr>Improvements on project management</vt:lpstr>
      <vt:lpstr>Breakdown of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and Bug Metrics</vt:lpstr>
      <vt:lpstr>PowerPoint Presentation</vt:lpstr>
      <vt:lpstr>PowerPoint Presentation</vt:lpstr>
      <vt:lpstr>Challenges Faced</vt:lpstr>
      <vt:lpstr>Problems discovered from TM</vt:lpstr>
      <vt:lpstr>Resolution of problems</vt:lpstr>
      <vt:lpstr>PowerPoint Presentation</vt:lpstr>
      <vt:lpstr>Challenges Faced</vt:lpstr>
      <vt:lpstr>Problems discovered from BM</vt:lpstr>
      <vt:lpstr>Resolution of problems</vt:lpstr>
      <vt:lpstr>GIT</vt:lpstr>
      <vt:lpstr>PowerPoint Presentation</vt:lpstr>
      <vt:lpstr>Test Scores</vt:lpstr>
      <vt:lpstr>What if we reran our UAT now?</vt:lpstr>
      <vt:lpstr>Basic Bootstrap</vt:lpstr>
      <vt:lpstr>Login</vt:lpstr>
      <vt:lpstr>Heatmap</vt:lpstr>
      <vt:lpstr>Breakdown by year/gender</vt:lpstr>
      <vt:lpstr>Top-k popular place</vt:lpstr>
      <vt:lpstr>Top-k companion</vt:lpstr>
      <vt:lpstr>Top-k next place</vt:lpstr>
      <vt:lpstr>Group detection</vt:lpstr>
      <vt:lpstr>Upload additional files</vt:lpstr>
      <vt:lpstr>Bootstrap validation</vt:lpstr>
      <vt:lpstr>Score: 21 / 24</vt:lpstr>
      <vt:lpstr>Server information</vt:lpstr>
      <vt:lpstr>PowerPoint Presentation</vt:lpstr>
      <vt:lpstr>Administrator</vt:lpstr>
      <vt:lpstr>Others AKA everything else</vt:lpstr>
      <vt:lpstr>PowerPoint Presentation</vt:lpstr>
      <vt:lpstr>Main Takeaways</vt:lpstr>
      <vt:lpstr>Issues</vt:lpstr>
      <vt:lpstr>Interesting facts about members</vt:lpstr>
      <vt:lpstr>PowerPoint Presentation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</dc:title>
  <cp:lastModifiedBy>Eugene Yuen</cp:lastModifiedBy>
  <cp:revision>156</cp:revision>
  <dcterms:modified xsi:type="dcterms:W3CDTF">2017-11-19T15:38:37Z</dcterms:modified>
</cp:coreProperties>
</file>